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Poppins Bold" charset="1" panose="00000800000000000000"/>
      <p:regular r:id="rId20"/>
    </p:embeddedFont>
    <p:embeddedFont>
      <p:font typeface="Horizon" charset="1" panose="02000500000000000000"/>
      <p:regular r:id="rId21"/>
    </p:embeddedFont>
    <p:embeddedFont>
      <p:font typeface="Lato" charset="1" panose="020F0502020204030203"/>
      <p:regular r:id="rId22"/>
    </p:embeddedFont>
    <p:embeddedFont>
      <p:font typeface="Lato Bold" charset="1" panose="020F0502020204030203"/>
      <p:regular r:id="rId23"/>
    </p:embeddedFont>
    <p:embeddedFont>
      <p:font typeface="Poppins" charset="1" panose="000005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6304" y="645697"/>
            <a:ext cx="12449174" cy="995428"/>
            <a:chOff x="0" y="0"/>
            <a:chExt cx="3278795" cy="262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78795" cy="262170"/>
            </a:xfrm>
            <a:custGeom>
              <a:avLst/>
              <a:gdLst/>
              <a:ahLst/>
              <a:cxnLst/>
              <a:rect r="r" b="b" t="t" l="l"/>
              <a:pathLst>
                <a:path h="262170" w="3278795">
                  <a:moveTo>
                    <a:pt x="39800" y="0"/>
                  </a:moveTo>
                  <a:lnTo>
                    <a:pt x="3238994" y="0"/>
                  </a:lnTo>
                  <a:cubicBezTo>
                    <a:pt x="3260975" y="0"/>
                    <a:pt x="3278795" y="17819"/>
                    <a:pt x="3278795" y="39800"/>
                  </a:cubicBezTo>
                  <a:lnTo>
                    <a:pt x="3278795" y="222370"/>
                  </a:lnTo>
                  <a:cubicBezTo>
                    <a:pt x="3278795" y="232926"/>
                    <a:pt x="3274602" y="243049"/>
                    <a:pt x="3267137" y="250513"/>
                  </a:cubicBezTo>
                  <a:cubicBezTo>
                    <a:pt x="3259674" y="257977"/>
                    <a:pt x="3249550" y="262170"/>
                    <a:pt x="3238994" y="262170"/>
                  </a:cubicBezTo>
                  <a:lnTo>
                    <a:pt x="39800" y="262170"/>
                  </a:lnTo>
                  <a:cubicBezTo>
                    <a:pt x="29245" y="262170"/>
                    <a:pt x="19121" y="257977"/>
                    <a:pt x="11657" y="250513"/>
                  </a:cubicBezTo>
                  <a:cubicBezTo>
                    <a:pt x="4193" y="243049"/>
                    <a:pt x="0" y="232926"/>
                    <a:pt x="0" y="222370"/>
                  </a:cubicBezTo>
                  <a:lnTo>
                    <a:pt x="0" y="39800"/>
                  </a:lnTo>
                  <a:cubicBezTo>
                    <a:pt x="0" y="29245"/>
                    <a:pt x="4193" y="19121"/>
                    <a:pt x="11657" y="11657"/>
                  </a:cubicBezTo>
                  <a:cubicBezTo>
                    <a:pt x="19121" y="4193"/>
                    <a:pt x="29245" y="0"/>
                    <a:pt x="398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278795" cy="300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16304" y="2113622"/>
            <a:ext cx="12761536" cy="7782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909"/>
              </a:lnSpc>
            </a:pPr>
            <a:r>
              <a:rPr lang="en-US" sz="18099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BILLING SYSTEM  </a:t>
            </a:r>
          </a:p>
          <a:p>
            <a:pPr algn="l">
              <a:lnSpc>
                <a:spcPts val="19909"/>
              </a:lnSpc>
            </a:pPr>
            <a:r>
              <a:rPr lang="en-US" sz="18099" b="true">
                <a:solidFill>
                  <a:srgbClr val="FF9F29"/>
                </a:solidFill>
                <a:latin typeface="Poppins Bold"/>
                <a:ea typeface="Poppins Bold"/>
                <a:cs typeface="Poppins Bold"/>
                <a:sym typeface="Poppins Bold"/>
              </a:rPr>
              <a:t>IN PYTHON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576610" y="1143411"/>
            <a:ext cx="4385930" cy="4114800"/>
          </a:xfrm>
          <a:custGeom>
            <a:avLst/>
            <a:gdLst/>
            <a:ahLst/>
            <a:cxnLst/>
            <a:rect r="r" b="b" t="t" l="l"/>
            <a:pathLst>
              <a:path h="4114800" w="4385930">
                <a:moveTo>
                  <a:pt x="0" y="0"/>
                </a:moveTo>
                <a:lnTo>
                  <a:pt x="4385931" y="0"/>
                </a:lnTo>
                <a:lnTo>
                  <a:pt x="438593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896396"/>
            <a:ext cx="6861830" cy="41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9F29"/>
                </a:solidFill>
                <a:latin typeface="Horizon"/>
                <a:ea typeface="Horizon"/>
                <a:cs typeface="Horizon"/>
                <a:sym typeface="Horizon"/>
              </a:rPr>
              <a:t>PROJECT</a:t>
            </a:r>
            <a:r>
              <a:rPr lang="en-US" sz="2300">
                <a:solidFill>
                  <a:srgbClr val="E5E1DA"/>
                </a:solidFill>
                <a:latin typeface="Horizon"/>
                <a:ea typeface="Horizon"/>
                <a:cs typeface="Horizon"/>
                <a:sym typeface="Horizon"/>
              </a:rPr>
              <a:t> PRESENTATION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3727710" y="6317351"/>
            <a:ext cx="7762921" cy="3291398"/>
            <a:chOff x="0" y="0"/>
            <a:chExt cx="10350561" cy="438853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85725"/>
              <a:ext cx="10350561" cy="29745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b="true">
                  <a:solidFill>
                    <a:srgbClr val="FF9F29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Presented by -</a:t>
              </a:r>
            </a:p>
            <a:p>
              <a:pPr algn="l">
                <a:lnSpc>
                  <a:spcPts val="4480"/>
                </a:lnSpc>
              </a:pPr>
              <a:r>
                <a:rPr lang="en-US" sz="3200" b="true">
                  <a:solidFill>
                    <a:srgbClr val="E5E1DA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JOEL GEORGE GEMINI</a:t>
              </a:r>
            </a:p>
            <a:p>
              <a:pPr algn="l">
                <a:lnSpc>
                  <a:spcPts val="4480"/>
                </a:lnSpc>
              </a:pPr>
              <a:r>
                <a:rPr lang="en-US" sz="3200" b="true">
                  <a:solidFill>
                    <a:srgbClr val="E5E1DA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GOURAV L R </a:t>
              </a:r>
            </a:p>
            <a:p>
              <a:pPr algn="l">
                <a:lnSpc>
                  <a:spcPts val="4480"/>
                </a:lnSpc>
                <a:spcBef>
                  <a:spcPct val="0"/>
                </a:spcBef>
              </a:pPr>
              <a:r>
                <a:rPr lang="en-US" b="true" sz="3200">
                  <a:solidFill>
                    <a:srgbClr val="E5E1DA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AMOGH KRISHNA K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163280"/>
              <a:ext cx="10350561" cy="2225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</a:p>
            <a:p>
              <a:pPr algn="l">
                <a:lnSpc>
                  <a:spcPts val="4480"/>
                </a:lnSpc>
              </a:pPr>
              <a:r>
                <a:rPr lang="en-US" sz="3200" b="true">
                  <a:solidFill>
                    <a:srgbClr val="FBF9F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POORNIMA J URS</a:t>
              </a:r>
            </a:p>
            <a:p>
              <a:pPr algn="l">
                <a:lnSpc>
                  <a:spcPts val="4480"/>
                </a:lnSpc>
                <a:spcBef>
                  <a:spcPct val="0"/>
                </a:spcBef>
              </a:pPr>
              <a:r>
                <a:rPr lang="en-US" b="true" sz="3200">
                  <a:solidFill>
                    <a:srgbClr val="FBF9F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JEEVANA V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76611" y="622611"/>
            <a:ext cx="7907265" cy="1462587"/>
            <a:chOff x="0" y="0"/>
            <a:chExt cx="2082572" cy="3852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82572" cy="385208"/>
            </a:xfrm>
            <a:custGeom>
              <a:avLst/>
              <a:gdLst/>
              <a:ahLst/>
              <a:cxnLst/>
              <a:rect r="r" b="b" t="t" l="l"/>
              <a:pathLst>
                <a:path h="385208" w="2082572">
                  <a:moveTo>
                    <a:pt x="58745" y="0"/>
                  </a:moveTo>
                  <a:lnTo>
                    <a:pt x="2023826" y="0"/>
                  </a:lnTo>
                  <a:cubicBezTo>
                    <a:pt x="2056271" y="0"/>
                    <a:pt x="2082572" y="26301"/>
                    <a:pt x="2082572" y="58745"/>
                  </a:cubicBezTo>
                  <a:lnTo>
                    <a:pt x="2082572" y="326463"/>
                  </a:lnTo>
                  <a:cubicBezTo>
                    <a:pt x="2082572" y="358907"/>
                    <a:pt x="2056271" y="385208"/>
                    <a:pt x="2023826" y="385208"/>
                  </a:cubicBezTo>
                  <a:lnTo>
                    <a:pt x="58745" y="385208"/>
                  </a:lnTo>
                  <a:cubicBezTo>
                    <a:pt x="26301" y="385208"/>
                    <a:pt x="0" y="358907"/>
                    <a:pt x="0" y="326463"/>
                  </a:cubicBezTo>
                  <a:lnTo>
                    <a:pt x="0" y="58745"/>
                  </a:lnTo>
                  <a:cubicBezTo>
                    <a:pt x="0" y="26301"/>
                    <a:pt x="26301" y="0"/>
                    <a:pt x="58745" y="0"/>
                  </a:cubicBezTo>
                  <a:close/>
                </a:path>
              </a:pathLst>
            </a:custGeom>
            <a:solidFill>
              <a:srgbClr val="FF9F29"/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82572" cy="423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99192" y="2729655"/>
            <a:ext cx="16260108" cy="6733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2"/>
              </a:lnSpc>
            </a:pPr>
            <a:r>
              <a:rPr lang="en-US" sz="3437" b="true">
                <a:solidFill>
                  <a:srgbClr val="FF9F29"/>
                </a:solidFill>
                <a:latin typeface="Lato Bold"/>
                <a:ea typeface="Lato Bold"/>
                <a:cs typeface="Lato Bold"/>
                <a:sym typeface="Lato Bold"/>
              </a:rPr>
              <a:t>1. Main Class - `Bill_App`:</a:t>
            </a:r>
          </a:p>
          <a:p>
            <a:pPr algn="l">
              <a:lnSpc>
                <a:spcPts val="3937"/>
              </a:lnSpc>
            </a:pPr>
            <a:r>
              <a:rPr lang="en-US" sz="2812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  - The core functionality is encapsulated in the `Bill_App` class, where the entire billing system logic is implemented.</a:t>
            </a:r>
          </a:p>
          <a:p>
            <a:pPr algn="l">
              <a:lnSpc>
                <a:spcPts val="3937"/>
              </a:lnSpc>
            </a:pPr>
            <a:r>
              <a:rPr lang="en-US" sz="2812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  - It initializes the graphical user interface (GUI) and handles user interactions.</a:t>
            </a:r>
          </a:p>
          <a:p>
            <a:pPr algn="l">
              <a:lnSpc>
                <a:spcPts val="3937"/>
              </a:lnSpc>
            </a:pPr>
          </a:p>
          <a:p>
            <a:pPr algn="l">
              <a:lnSpc>
                <a:spcPts val="4520"/>
              </a:lnSpc>
            </a:pPr>
            <a:r>
              <a:rPr lang="en-US" sz="3229" b="true">
                <a:solidFill>
                  <a:srgbClr val="FF9F29"/>
                </a:solidFill>
                <a:latin typeface="Lato Bold"/>
                <a:ea typeface="Lato Bold"/>
                <a:cs typeface="Lato Bold"/>
                <a:sym typeface="Lato Bold"/>
              </a:rPr>
              <a:t>2. GUI Setup:</a:t>
            </a:r>
          </a:p>
          <a:p>
            <a:pPr algn="l">
              <a:lnSpc>
                <a:spcPts val="3937"/>
              </a:lnSpc>
            </a:pPr>
            <a:r>
              <a:rPr lang="en-US" sz="2812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  - The app uses `Tkinter` for the user interface.</a:t>
            </a:r>
          </a:p>
          <a:p>
            <a:pPr algn="l">
              <a:lnSpc>
                <a:spcPts val="3937"/>
              </a:lnSpc>
            </a:pPr>
            <a:r>
              <a:rPr lang="en-US" sz="2812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  - It consists of different sections: title, customer details, product list, bill area, and billing summary.</a:t>
            </a:r>
          </a:p>
          <a:p>
            <a:pPr algn="l">
              <a:lnSpc>
                <a:spcPts val="3937"/>
              </a:lnSpc>
            </a:pPr>
          </a:p>
          <a:p>
            <a:pPr algn="l">
              <a:lnSpc>
                <a:spcPts val="4812"/>
              </a:lnSpc>
            </a:pPr>
            <a:r>
              <a:rPr lang="en-US" sz="3437" b="true">
                <a:solidFill>
                  <a:srgbClr val="FF9F29"/>
                </a:solidFill>
                <a:latin typeface="Lato Bold"/>
                <a:ea typeface="Lato Bold"/>
                <a:cs typeface="Lato Bold"/>
                <a:sym typeface="Lato Bold"/>
              </a:rPr>
              <a:t>3. Product Management:</a:t>
            </a:r>
          </a:p>
          <a:p>
            <a:pPr algn="l">
              <a:lnSpc>
                <a:spcPts val="3937"/>
              </a:lnSpc>
            </a:pPr>
            <a:r>
              <a:rPr lang="en-US" sz="2812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  - A dictionary is used to store product names along with their respective quantity and price.</a:t>
            </a:r>
          </a:p>
          <a:p>
            <a:pPr algn="l">
              <a:lnSpc>
                <a:spcPts val="3937"/>
              </a:lnSpc>
              <a:spcBef>
                <a:spcPct val="0"/>
              </a:spcBef>
            </a:pPr>
            <a:r>
              <a:rPr lang="en-US" sz="2812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  - Users can input the quantity for each product, and the system will calculate the total based on predefined prices.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769479" y="362980"/>
            <a:ext cx="3489821" cy="2442875"/>
          </a:xfrm>
          <a:custGeom>
            <a:avLst/>
            <a:gdLst/>
            <a:ahLst/>
            <a:cxnLst/>
            <a:rect r="r" b="b" t="t" l="l"/>
            <a:pathLst>
              <a:path h="2442875" w="3489821">
                <a:moveTo>
                  <a:pt x="0" y="0"/>
                </a:moveTo>
                <a:lnTo>
                  <a:pt x="3489821" y="0"/>
                </a:lnTo>
                <a:lnTo>
                  <a:pt x="3489821" y="2442875"/>
                </a:lnTo>
                <a:lnTo>
                  <a:pt x="0" y="24428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823497"/>
            <a:ext cx="7402650" cy="1051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19"/>
              </a:lnSpc>
            </a:pPr>
            <a:r>
              <a:rPr lang="en-US" sz="6835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CODE OVERVIEW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76611" y="622611"/>
            <a:ext cx="7907265" cy="1462587"/>
            <a:chOff x="0" y="0"/>
            <a:chExt cx="2082572" cy="3852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82572" cy="385208"/>
            </a:xfrm>
            <a:custGeom>
              <a:avLst/>
              <a:gdLst/>
              <a:ahLst/>
              <a:cxnLst/>
              <a:rect r="r" b="b" t="t" l="l"/>
              <a:pathLst>
                <a:path h="385208" w="2082572">
                  <a:moveTo>
                    <a:pt x="58745" y="0"/>
                  </a:moveTo>
                  <a:lnTo>
                    <a:pt x="2023826" y="0"/>
                  </a:lnTo>
                  <a:cubicBezTo>
                    <a:pt x="2056271" y="0"/>
                    <a:pt x="2082572" y="26301"/>
                    <a:pt x="2082572" y="58745"/>
                  </a:cubicBezTo>
                  <a:lnTo>
                    <a:pt x="2082572" y="326463"/>
                  </a:lnTo>
                  <a:cubicBezTo>
                    <a:pt x="2082572" y="358907"/>
                    <a:pt x="2056271" y="385208"/>
                    <a:pt x="2023826" y="385208"/>
                  </a:cubicBezTo>
                  <a:lnTo>
                    <a:pt x="58745" y="385208"/>
                  </a:lnTo>
                  <a:cubicBezTo>
                    <a:pt x="26301" y="385208"/>
                    <a:pt x="0" y="358907"/>
                    <a:pt x="0" y="326463"/>
                  </a:cubicBezTo>
                  <a:lnTo>
                    <a:pt x="0" y="58745"/>
                  </a:lnTo>
                  <a:cubicBezTo>
                    <a:pt x="0" y="26301"/>
                    <a:pt x="26301" y="0"/>
                    <a:pt x="58745" y="0"/>
                  </a:cubicBezTo>
                  <a:close/>
                </a:path>
              </a:pathLst>
            </a:custGeom>
            <a:solidFill>
              <a:srgbClr val="FF9F29"/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82572" cy="423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28290" y="2604905"/>
            <a:ext cx="16831419" cy="7898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b="true">
                <a:solidFill>
                  <a:srgbClr val="FF9F29"/>
                </a:solidFill>
                <a:latin typeface="Lato Bold"/>
                <a:ea typeface="Lato Bold"/>
                <a:cs typeface="Lato Bold"/>
                <a:sym typeface="Lato Bold"/>
              </a:rPr>
              <a:t>4.Bill Area:</a:t>
            </a:r>
          </a:p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  - The bill area displays all the products, quantities, prices, and the final bill, including tax.</a:t>
            </a:r>
          </a:p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  - Real-time bill updates are shown as users enter the quantities.</a:t>
            </a:r>
          </a:p>
          <a:p>
            <a:pPr algn="l">
              <a:lnSpc>
                <a:spcPts val="3779"/>
              </a:lnSpc>
            </a:pPr>
          </a:p>
          <a:p>
            <a:pPr algn="l">
              <a:lnSpc>
                <a:spcPts val="4479"/>
              </a:lnSpc>
            </a:pPr>
            <a:r>
              <a:rPr lang="en-US" sz="3199" b="true">
                <a:solidFill>
                  <a:srgbClr val="FF9F29"/>
                </a:solidFill>
                <a:latin typeface="Lato Bold"/>
                <a:ea typeface="Lato Bold"/>
                <a:cs typeface="Lato Bold"/>
                <a:sym typeface="Lato Bold"/>
              </a:rPr>
              <a:t>5.Total Calculation:</a:t>
            </a:r>
          </a:p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  - The `total` method calculates the total price and applies a 5% tax.</a:t>
            </a:r>
          </a:p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  - The total amount is displayed in the billing summary and printed in the bill area.</a:t>
            </a:r>
          </a:p>
          <a:p>
            <a:pPr algn="l">
              <a:lnSpc>
                <a:spcPts val="3779"/>
              </a:lnSpc>
            </a:pPr>
          </a:p>
          <a:p>
            <a:pPr algn="l">
              <a:lnSpc>
                <a:spcPts val="4479"/>
              </a:lnSpc>
            </a:pPr>
            <a:r>
              <a:rPr lang="en-US" sz="3199" b="true">
                <a:solidFill>
                  <a:srgbClr val="FF9F29"/>
                </a:solidFill>
                <a:latin typeface="Lato Bold"/>
                <a:ea typeface="Lato Bold"/>
                <a:cs typeface="Lato Bold"/>
                <a:sym typeface="Lato Bold"/>
              </a:rPr>
              <a:t>6.Saving the Bill:</a:t>
            </a:r>
          </a:p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  - The `save_bill` method allows users to save the bill as a `.pdf` file with the unique bill number.</a:t>
            </a:r>
          </a:p>
          <a:p>
            <a:pPr algn="l">
              <a:lnSpc>
                <a:spcPts val="3779"/>
              </a:lnSpc>
            </a:pPr>
          </a:p>
          <a:p>
            <a:pPr algn="l">
              <a:lnSpc>
                <a:spcPts val="4199"/>
              </a:lnSpc>
            </a:pPr>
            <a:r>
              <a:rPr lang="en-US" sz="2999" b="true">
                <a:solidFill>
                  <a:srgbClr val="FF9F29"/>
                </a:solidFill>
                <a:latin typeface="Lato Bold"/>
                <a:ea typeface="Lato Bold"/>
                <a:cs typeface="Lato Bold"/>
                <a:sym typeface="Lato Bold"/>
              </a:rPr>
              <a:t>7.Other Functionalities:</a:t>
            </a:r>
          </a:p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  - Clear function resets all fields for new billing.</a:t>
            </a:r>
          </a:p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  - Exit function provides safe closure with user confirmation.</a:t>
            </a:r>
          </a:p>
          <a:p>
            <a:pPr algn="l">
              <a:lnSpc>
                <a:spcPts val="3779"/>
              </a:lnSpc>
            </a:pPr>
          </a:p>
          <a:p>
            <a:pPr algn="l">
              <a:lnSpc>
                <a:spcPts val="377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23497"/>
            <a:ext cx="7402650" cy="1051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19"/>
              </a:lnSpc>
            </a:pPr>
            <a:r>
              <a:rPr lang="en-US" sz="6835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CODE OVERVIEW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030214" y="362980"/>
            <a:ext cx="3489821" cy="2442875"/>
          </a:xfrm>
          <a:custGeom>
            <a:avLst/>
            <a:gdLst/>
            <a:ahLst/>
            <a:cxnLst/>
            <a:rect r="r" b="b" t="t" l="l"/>
            <a:pathLst>
              <a:path h="2442875" w="3489821">
                <a:moveTo>
                  <a:pt x="0" y="0"/>
                </a:moveTo>
                <a:lnTo>
                  <a:pt x="3489821" y="0"/>
                </a:lnTo>
                <a:lnTo>
                  <a:pt x="3489821" y="2442875"/>
                </a:lnTo>
                <a:lnTo>
                  <a:pt x="0" y="24428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0676" y="2411534"/>
            <a:ext cx="5152363" cy="1013971"/>
            <a:chOff x="0" y="0"/>
            <a:chExt cx="1357001" cy="2670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57001" cy="267054"/>
            </a:xfrm>
            <a:custGeom>
              <a:avLst/>
              <a:gdLst/>
              <a:ahLst/>
              <a:cxnLst/>
              <a:rect r="r" b="b" t="t" l="l"/>
              <a:pathLst>
                <a:path h="267054" w="1357001">
                  <a:moveTo>
                    <a:pt x="90156" y="0"/>
                  </a:moveTo>
                  <a:lnTo>
                    <a:pt x="1266845" y="0"/>
                  </a:lnTo>
                  <a:cubicBezTo>
                    <a:pt x="1290756" y="0"/>
                    <a:pt x="1313688" y="9499"/>
                    <a:pt x="1330595" y="26406"/>
                  </a:cubicBezTo>
                  <a:cubicBezTo>
                    <a:pt x="1347502" y="43313"/>
                    <a:pt x="1357001" y="66245"/>
                    <a:pt x="1357001" y="90156"/>
                  </a:cubicBezTo>
                  <a:lnTo>
                    <a:pt x="1357001" y="176898"/>
                  </a:lnTo>
                  <a:cubicBezTo>
                    <a:pt x="1357001" y="226690"/>
                    <a:pt x="1316637" y="267054"/>
                    <a:pt x="1266845" y="267054"/>
                  </a:cubicBezTo>
                  <a:lnTo>
                    <a:pt x="90156" y="267054"/>
                  </a:lnTo>
                  <a:cubicBezTo>
                    <a:pt x="40364" y="267054"/>
                    <a:pt x="0" y="226690"/>
                    <a:pt x="0" y="176898"/>
                  </a:cubicBezTo>
                  <a:lnTo>
                    <a:pt x="0" y="90156"/>
                  </a:lnTo>
                  <a:cubicBezTo>
                    <a:pt x="0" y="40364"/>
                    <a:pt x="40364" y="0"/>
                    <a:pt x="90156" y="0"/>
                  </a:cubicBezTo>
                  <a:close/>
                </a:path>
              </a:pathLst>
            </a:custGeom>
            <a:solidFill>
              <a:srgbClr val="FF9F29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357001" cy="3337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b="true" sz="3399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UI Design &amp; Layout: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751464" y="2330283"/>
            <a:ext cx="6293694" cy="1095223"/>
            <a:chOff x="0" y="0"/>
            <a:chExt cx="1657598" cy="28845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57598" cy="288454"/>
            </a:xfrm>
            <a:custGeom>
              <a:avLst/>
              <a:gdLst/>
              <a:ahLst/>
              <a:cxnLst/>
              <a:rect r="r" b="b" t="t" l="l"/>
              <a:pathLst>
                <a:path h="288454" w="1657598">
                  <a:moveTo>
                    <a:pt x="73806" y="0"/>
                  </a:moveTo>
                  <a:lnTo>
                    <a:pt x="1583792" y="0"/>
                  </a:lnTo>
                  <a:cubicBezTo>
                    <a:pt x="1624554" y="0"/>
                    <a:pt x="1657598" y="33044"/>
                    <a:pt x="1657598" y="73806"/>
                  </a:cubicBezTo>
                  <a:lnTo>
                    <a:pt x="1657598" y="214647"/>
                  </a:lnTo>
                  <a:cubicBezTo>
                    <a:pt x="1657598" y="255409"/>
                    <a:pt x="1624554" y="288454"/>
                    <a:pt x="1583792" y="288454"/>
                  </a:cubicBezTo>
                  <a:lnTo>
                    <a:pt x="73806" y="288454"/>
                  </a:lnTo>
                  <a:cubicBezTo>
                    <a:pt x="33044" y="288454"/>
                    <a:pt x="0" y="255409"/>
                    <a:pt x="0" y="214647"/>
                  </a:cubicBezTo>
                  <a:lnTo>
                    <a:pt x="0" y="73806"/>
                  </a:lnTo>
                  <a:cubicBezTo>
                    <a:pt x="0" y="33044"/>
                    <a:pt x="33044" y="0"/>
                    <a:pt x="73806" y="0"/>
                  </a:cubicBezTo>
                  <a:close/>
                </a:path>
              </a:pathLst>
            </a:custGeom>
            <a:solidFill>
              <a:srgbClr val="FF9F29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657598" cy="3551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b="true" sz="3399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Dynamic Data Management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681432" y="3696343"/>
            <a:ext cx="4291838" cy="4114800"/>
          </a:xfrm>
          <a:custGeom>
            <a:avLst/>
            <a:gdLst/>
            <a:ahLst/>
            <a:cxnLst/>
            <a:rect r="r" b="b" t="t" l="l"/>
            <a:pathLst>
              <a:path h="4114800" w="4291838">
                <a:moveTo>
                  <a:pt x="0" y="0"/>
                </a:moveTo>
                <a:lnTo>
                  <a:pt x="4291838" y="0"/>
                </a:lnTo>
                <a:lnTo>
                  <a:pt x="42918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77103" y="649287"/>
            <a:ext cx="10791873" cy="1247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19"/>
              </a:lnSpc>
            </a:pPr>
            <a:r>
              <a:rPr lang="en-US" sz="8199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CHALLENGES FACED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7103" y="3854130"/>
            <a:ext cx="6189169" cy="5403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43236" indent="-471618" lvl="1">
              <a:lnSpc>
                <a:spcPts val="6116"/>
              </a:lnSpc>
              <a:spcBef>
                <a:spcPct val="0"/>
              </a:spcBef>
              <a:buFont typeface="Arial"/>
              <a:buChar char="•"/>
            </a:pPr>
            <a:r>
              <a:rPr lang="en-US" sz="4368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Organizing multiple components in a user-friendly layout and ensuring the design was responsive to various screen sizes.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92262" y="3854130"/>
            <a:ext cx="6189169" cy="5403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43236" indent="-471618" lvl="1">
              <a:lnSpc>
                <a:spcPts val="6116"/>
              </a:lnSpc>
              <a:spcBef>
                <a:spcPct val="0"/>
              </a:spcBef>
              <a:buFont typeface="Arial"/>
              <a:buChar char="•"/>
            </a:pPr>
            <a:r>
              <a:rPr lang="en-US" sz="4368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Handling real-time updates for product quantities, calculating totals, and saving bills accurately posed technical challenges.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8131" y="3618986"/>
            <a:ext cx="408164" cy="411249"/>
          </a:xfrm>
          <a:custGeom>
            <a:avLst/>
            <a:gdLst/>
            <a:ahLst/>
            <a:cxnLst/>
            <a:rect r="r" b="b" t="t" l="l"/>
            <a:pathLst>
              <a:path h="411249" w="408164">
                <a:moveTo>
                  <a:pt x="0" y="0"/>
                </a:moveTo>
                <a:lnTo>
                  <a:pt x="408164" y="0"/>
                </a:lnTo>
                <a:lnTo>
                  <a:pt x="408164" y="411249"/>
                </a:lnTo>
                <a:lnTo>
                  <a:pt x="0" y="4112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50377" y="3525843"/>
            <a:ext cx="3220434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FF9F29"/>
                </a:solidFill>
                <a:latin typeface="Lato Bold"/>
                <a:ea typeface="Lato Bold"/>
                <a:cs typeface="Lato Bold"/>
                <a:sym typeface="Lato Bold"/>
              </a:rPr>
              <a:t>CONCLUSION-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278757" y="3525843"/>
            <a:ext cx="13168760" cy="1671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This billing software simplifies retail transactions by automating the billing process, providing accurate calculations, and generating downloadable bills. It's an efficient tool for small businesses.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8131" y="576347"/>
            <a:ext cx="15620550" cy="1823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0"/>
              </a:lnSpc>
            </a:pPr>
            <a:r>
              <a:rPr lang="en-US" sz="63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 AND FUTURE ENHANCEMENTS: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81444" y="6802728"/>
            <a:ext cx="13377856" cy="2923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64" indent="-356232" lvl="1">
              <a:lnSpc>
                <a:spcPts val="4619"/>
              </a:lnSpc>
              <a:buFont typeface="Arial"/>
              <a:buChar char="•"/>
            </a:pPr>
            <a:r>
              <a:rPr lang="en-US" b="true" sz="32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Database Integration:</a:t>
            </a:r>
            <a:r>
              <a:rPr lang="en-US" sz="32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Implement a database to store customer and product details, making it more scalable.</a:t>
            </a:r>
          </a:p>
          <a:p>
            <a:pPr algn="l" marL="712464" indent="-356232" lvl="1">
              <a:lnSpc>
                <a:spcPts val="461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2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Barcode Scanning:</a:t>
            </a:r>
            <a:r>
              <a:rPr lang="en-US" sz="32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Integrate barcode scanning for quicker product entry and improved accuracy.</a:t>
            </a:r>
          </a:p>
          <a:p>
            <a:pPr algn="l">
              <a:lnSpc>
                <a:spcPts val="4899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738131" y="5935994"/>
            <a:ext cx="408164" cy="411249"/>
          </a:xfrm>
          <a:custGeom>
            <a:avLst/>
            <a:gdLst/>
            <a:ahLst/>
            <a:cxnLst/>
            <a:rect r="r" b="b" t="t" l="l"/>
            <a:pathLst>
              <a:path h="411249" w="408164">
                <a:moveTo>
                  <a:pt x="0" y="0"/>
                </a:moveTo>
                <a:lnTo>
                  <a:pt x="408164" y="0"/>
                </a:lnTo>
                <a:lnTo>
                  <a:pt x="408164" y="411249"/>
                </a:lnTo>
                <a:lnTo>
                  <a:pt x="0" y="4112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50377" y="5842851"/>
            <a:ext cx="5062132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FF9F29"/>
                </a:solidFill>
                <a:latin typeface="Lato Bold"/>
                <a:ea typeface="Lato Bold"/>
                <a:cs typeface="Lato Bold"/>
                <a:sym typeface="Lato Bold"/>
              </a:rPr>
              <a:t>FUTURE ENHANCEMENTS-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2856" y="-760193"/>
            <a:ext cx="18489205" cy="5620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0"/>
              </a:lnSpc>
            </a:pPr>
            <a:r>
              <a:rPr lang="en-US" sz="36909" b="true">
                <a:solidFill>
                  <a:srgbClr val="FF9F29"/>
                </a:solidFill>
                <a:latin typeface="Poppins Bold"/>
                <a:ea typeface="Poppins Bold"/>
                <a:cs typeface="Poppins Bold"/>
                <a:sym typeface="Poppins Bold"/>
              </a:rPr>
              <a:t>THANK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32856" y="8167655"/>
            <a:ext cx="13335543" cy="109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7127">
                <a:solidFill>
                  <a:srgbClr val="FBF9F1"/>
                </a:solidFill>
                <a:latin typeface="Poppins"/>
                <a:ea typeface="Poppins"/>
                <a:cs typeface="Poppins"/>
                <a:sym typeface="Poppins"/>
              </a:rPr>
              <a:t>for your time and attention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10853025" y="3830877"/>
            <a:ext cx="7597478" cy="8014597"/>
          </a:xfrm>
          <a:custGeom>
            <a:avLst/>
            <a:gdLst/>
            <a:ahLst/>
            <a:cxnLst/>
            <a:rect r="r" b="b" t="t" l="l"/>
            <a:pathLst>
              <a:path h="8014597" w="7597478">
                <a:moveTo>
                  <a:pt x="7597478" y="0"/>
                </a:moveTo>
                <a:lnTo>
                  <a:pt x="0" y="0"/>
                </a:lnTo>
                <a:lnTo>
                  <a:pt x="0" y="8014597"/>
                </a:lnTo>
                <a:lnTo>
                  <a:pt x="7597478" y="8014597"/>
                </a:lnTo>
                <a:lnTo>
                  <a:pt x="7597478" y="0"/>
                </a:lnTo>
                <a:close/>
              </a:path>
            </a:pathLst>
          </a:custGeom>
          <a:blipFill>
            <a:blip r:embed="rId2"/>
            <a:stretch>
              <a:fillRect l="0" t="-69783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438669" y="3052963"/>
            <a:ext cx="20232255" cy="5827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39"/>
              </a:lnSpc>
            </a:pPr>
            <a:r>
              <a:rPr lang="en-US" sz="38308" b="true">
                <a:solidFill>
                  <a:srgbClr val="FF9F29"/>
                </a:solidFill>
                <a:latin typeface="Poppins Bold"/>
                <a:ea typeface="Poppins Bold"/>
                <a:cs typeface="Poppins Bold"/>
                <a:sym typeface="Poppins Bold"/>
              </a:rPr>
              <a:t> YOU</a:t>
            </a:r>
            <a:r>
              <a:rPr lang="en-US" sz="38308" b="true">
                <a:solidFill>
                  <a:srgbClr val="FF9F29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816099" y="417209"/>
            <a:ext cx="4891411" cy="4891411"/>
          </a:xfrm>
          <a:custGeom>
            <a:avLst/>
            <a:gdLst/>
            <a:ahLst/>
            <a:cxnLst/>
            <a:rect r="r" b="b" t="t" l="l"/>
            <a:pathLst>
              <a:path h="4891411" w="4891411">
                <a:moveTo>
                  <a:pt x="0" y="0"/>
                </a:moveTo>
                <a:lnTo>
                  <a:pt x="4891411" y="0"/>
                </a:lnTo>
                <a:lnTo>
                  <a:pt x="4891411" y="4891411"/>
                </a:lnTo>
                <a:lnTo>
                  <a:pt x="0" y="48914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25985" y="3328464"/>
            <a:ext cx="15148103" cy="6232551"/>
            <a:chOff x="0" y="0"/>
            <a:chExt cx="3989624" cy="16414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89624" cy="1641495"/>
            </a:xfrm>
            <a:custGeom>
              <a:avLst/>
              <a:gdLst/>
              <a:ahLst/>
              <a:cxnLst/>
              <a:rect r="r" b="b" t="t" l="l"/>
              <a:pathLst>
                <a:path h="1641495" w="3989624">
                  <a:moveTo>
                    <a:pt x="10222" y="0"/>
                  </a:moveTo>
                  <a:lnTo>
                    <a:pt x="3979402" y="0"/>
                  </a:lnTo>
                  <a:cubicBezTo>
                    <a:pt x="3982113" y="0"/>
                    <a:pt x="3984713" y="1077"/>
                    <a:pt x="3986630" y="2994"/>
                  </a:cubicBezTo>
                  <a:cubicBezTo>
                    <a:pt x="3988546" y="4911"/>
                    <a:pt x="3989624" y="7511"/>
                    <a:pt x="3989624" y="10222"/>
                  </a:cubicBezTo>
                  <a:lnTo>
                    <a:pt x="3989624" y="1631273"/>
                  </a:lnTo>
                  <a:cubicBezTo>
                    <a:pt x="3989624" y="1633984"/>
                    <a:pt x="3988546" y="1636584"/>
                    <a:pt x="3986630" y="1638501"/>
                  </a:cubicBezTo>
                  <a:cubicBezTo>
                    <a:pt x="3984713" y="1640418"/>
                    <a:pt x="3982113" y="1641495"/>
                    <a:pt x="3979402" y="1641495"/>
                  </a:cubicBezTo>
                  <a:lnTo>
                    <a:pt x="10222" y="1641495"/>
                  </a:lnTo>
                  <a:cubicBezTo>
                    <a:pt x="7511" y="1641495"/>
                    <a:pt x="4911" y="1640418"/>
                    <a:pt x="2994" y="1638501"/>
                  </a:cubicBezTo>
                  <a:cubicBezTo>
                    <a:pt x="1077" y="1636584"/>
                    <a:pt x="0" y="1633984"/>
                    <a:pt x="0" y="1631273"/>
                  </a:cubicBezTo>
                  <a:lnTo>
                    <a:pt x="0" y="10222"/>
                  </a:lnTo>
                  <a:cubicBezTo>
                    <a:pt x="0" y="7511"/>
                    <a:pt x="1077" y="4911"/>
                    <a:pt x="2994" y="2994"/>
                  </a:cubicBezTo>
                  <a:cubicBezTo>
                    <a:pt x="4911" y="1077"/>
                    <a:pt x="7511" y="0"/>
                    <a:pt x="10222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989624" cy="16795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811090" y="8906958"/>
            <a:ext cx="896420" cy="896420"/>
          </a:xfrm>
          <a:custGeom>
            <a:avLst/>
            <a:gdLst/>
            <a:ahLst/>
            <a:cxnLst/>
            <a:rect r="r" b="b" t="t" l="l"/>
            <a:pathLst>
              <a:path h="896420" w="896420">
                <a:moveTo>
                  <a:pt x="0" y="0"/>
                </a:moveTo>
                <a:lnTo>
                  <a:pt x="896420" y="0"/>
                </a:lnTo>
                <a:lnTo>
                  <a:pt x="896420" y="896420"/>
                </a:lnTo>
                <a:lnTo>
                  <a:pt x="0" y="8964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25985" y="1009471"/>
            <a:ext cx="12778613" cy="1853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27"/>
              </a:lnSpc>
            </a:pPr>
            <a:r>
              <a:rPr lang="en-US" sz="12297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24052" y="3934895"/>
            <a:ext cx="544164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Introduction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25526" y="3934895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24052" y="5073670"/>
            <a:ext cx="544164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Problem Statement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25526" y="5073670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24052" y="7348033"/>
            <a:ext cx="544164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Objectives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25526" y="6210320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24052" y="6209789"/>
            <a:ext cx="544164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Key Features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25526" y="7346970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24052" y="8483621"/>
            <a:ext cx="544164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Technology Stack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25526" y="8483621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21293" y="3935958"/>
            <a:ext cx="544164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User Interface Design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922767" y="3935958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6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621293" y="5074733"/>
            <a:ext cx="544164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System Flow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922767" y="5074733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7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621293" y="6211383"/>
            <a:ext cx="544164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Code Overview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922767" y="6211383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8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621293" y="7348033"/>
            <a:ext cx="544164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Challenges Faced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922767" y="7348033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9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621293" y="8484683"/>
            <a:ext cx="544164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Conclusion &amp; Future Enhancements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922767" y="8484683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10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37836" y="0"/>
            <a:ext cx="7715766" cy="10287000"/>
            <a:chOff x="0" y="0"/>
            <a:chExt cx="1061810" cy="1415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61810" cy="1415652"/>
            </a:xfrm>
            <a:custGeom>
              <a:avLst/>
              <a:gdLst/>
              <a:ahLst/>
              <a:cxnLst/>
              <a:rect r="r" b="b" t="t" l="l"/>
              <a:pathLst>
                <a:path h="1415652" w="1061810">
                  <a:moveTo>
                    <a:pt x="0" y="0"/>
                  </a:moveTo>
                  <a:lnTo>
                    <a:pt x="1061810" y="0"/>
                  </a:lnTo>
                  <a:lnTo>
                    <a:pt x="1061810" y="1415652"/>
                  </a:lnTo>
                  <a:lnTo>
                    <a:pt x="0" y="1415652"/>
                  </a:lnTo>
                  <a:close/>
                </a:path>
              </a:pathLst>
            </a:custGeom>
            <a:blipFill>
              <a:blip r:embed="rId2"/>
              <a:stretch>
                <a:fillRect l="0" t="-13429" r="0" b="-13429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1482999"/>
            <a:ext cx="12577332" cy="8137251"/>
            <a:chOff x="0" y="0"/>
            <a:chExt cx="3312548" cy="21431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12549" cy="2143144"/>
            </a:xfrm>
            <a:custGeom>
              <a:avLst/>
              <a:gdLst/>
              <a:ahLst/>
              <a:cxnLst/>
              <a:rect r="r" b="b" t="t" l="l"/>
              <a:pathLst>
                <a:path h="2143144" w="3312549">
                  <a:moveTo>
                    <a:pt x="12311" y="0"/>
                  </a:moveTo>
                  <a:lnTo>
                    <a:pt x="3300238" y="0"/>
                  </a:lnTo>
                  <a:cubicBezTo>
                    <a:pt x="3307037" y="0"/>
                    <a:pt x="3312549" y="5512"/>
                    <a:pt x="3312549" y="12311"/>
                  </a:cubicBezTo>
                  <a:lnTo>
                    <a:pt x="3312549" y="2130834"/>
                  </a:lnTo>
                  <a:cubicBezTo>
                    <a:pt x="3312549" y="2134099"/>
                    <a:pt x="3311251" y="2137230"/>
                    <a:pt x="3308943" y="2139539"/>
                  </a:cubicBezTo>
                  <a:cubicBezTo>
                    <a:pt x="3306634" y="2141847"/>
                    <a:pt x="3303503" y="2143144"/>
                    <a:pt x="3300238" y="2143144"/>
                  </a:cubicBezTo>
                  <a:lnTo>
                    <a:pt x="12311" y="2143144"/>
                  </a:lnTo>
                  <a:cubicBezTo>
                    <a:pt x="9046" y="2143144"/>
                    <a:pt x="5915" y="2141847"/>
                    <a:pt x="3606" y="2139539"/>
                  </a:cubicBezTo>
                  <a:cubicBezTo>
                    <a:pt x="1297" y="2137230"/>
                    <a:pt x="0" y="2134099"/>
                    <a:pt x="0" y="2130834"/>
                  </a:cubicBezTo>
                  <a:lnTo>
                    <a:pt x="0" y="12311"/>
                  </a:lnTo>
                  <a:cubicBezTo>
                    <a:pt x="0" y="9046"/>
                    <a:pt x="1297" y="5915"/>
                    <a:pt x="3606" y="3606"/>
                  </a:cubicBezTo>
                  <a:cubicBezTo>
                    <a:pt x="5915" y="1297"/>
                    <a:pt x="9046" y="0"/>
                    <a:pt x="12311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312548" cy="21812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12631" y="378290"/>
            <a:ext cx="650410" cy="650410"/>
          </a:xfrm>
          <a:custGeom>
            <a:avLst/>
            <a:gdLst/>
            <a:ahLst/>
            <a:cxnLst/>
            <a:rect r="r" b="b" t="t" l="l"/>
            <a:pathLst>
              <a:path h="650410" w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70403" y="3440275"/>
            <a:ext cx="3007478" cy="3295046"/>
          </a:xfrm>
          <a:custGeom>
            <a:avLst/>
            <a:gdLst/>
            <a:ahLst/>
            <a:cxnLst/>
            <a:rect r="r" b="b" t="t" l="l"/>
            <a:pathLst>
              <a:path h="3295046" w="3007478">
                <a:moveTo>
                  <a:pt x="0" y="0"/>
                </a:moveTo>
                <a:lnTo>
                  <a:pt x="3007478" y="0"/>
                </a:lnTo>
                <a:lnTo>
                  <a:pt x="3007478" y="3295045"/>
                </a:lnTo>
                <a:lnTo>
                  <a:pt x="0" y="32950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748594" y="3913191"/>
            <a:ext cx="9650831" cy="4799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7"/>
              </a:lnSpc>
            </a:pPr>
            <a:r>
              <a:rPr lang="en-US" sz="2290" b="true">
                <a:solidFill>
                  <a:srgbClr val="FF9F29"/>
                </a:solidFill>
                <a:latin typeface="Lato Bold"/>
                <a:ea typeface="Lato Bold"/>
                <a:cs typeface="Lato Bold"/>
                <a:sym typeface="Lato Bold"/>
              </a:rPr>
              <a:t>Overview:</a:t>
            </a:r>
            <a:r>
              <a:rPr lang="en-US" sz="229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A Python-based billing system designed for retail, using a GUI built with Tkinter.</a:t>
            </a:r>
          </a:p>
          <a:p>
            <a:pPr algn="l">
              <a:lnSpc>
                <a:spcPts val="3207"/>
              </a:lnSpc>
            </a:pPr>
            <a:r>
              <a:rPr lang="en-US" sz="229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 </a:t>
            </a:r>
          </a:p>
          <a:p>
            <a:pPr algn="l">
              <a:lnSpc>
                <a:spcPts val="3207"/>
              </a:lnSpc>
            </a:pPr>
            <a:r>
              <a:rPr lang="en-US" sz="2290" b="true">
                <a:solidFill>
                  <a:srgbClr val="FF9F29"/>
                </a:solidFill>
                <a:latin typeface="Lato Bold"/>
                <a:ea typeface="Lato Bold"/>
                <a:cs typeface="Lato Bold"/>
                <a:sym typeface="Lato Bold"/>
              </a:rPr>
              <a:t>Purpose:</a:t>
            </a:r>
            <a:r>
              <a:rPr lang="en-US" sz="229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Streamlines the billing process, automates calculations, and generates bills efficiently.</a:t>
            </a:r>
          </a:p>
          <a:p>
            <a:pPr algn="l">
              <a:lnSpc>
                <a:spcPts val="3207"/>
              </a:lnSpc>
            </a:pPr>
          </a:p>
          <a:p>
            <a:pPr algn="l">
              <a:lnSpc>
                <a:spcPts val="3207"/>
              </a:lnSpc>
            </a:pPr>
            <a:r>
              <a:rPr lang="en-US" sz="2290" b="true">
                <a:solidFill>
                  <a:srgbClr val="FF9F29"/>
                </a:solidFill>
                <a:latin typeface="Lato Bold"/>
                <a:ea typeface="Lato Bold"/>
                <a:cs typeface="Lato Bold"/>
                <a:sym typeface="Lato Bold"/>
              </a:rPr>
              <a:t>Key Features:</a:t>
            </a:r>
          </a:p>
          <a:p>
            <a:pPr algn="l">
              <a:lnSpc>
                <a:spcPts val="3207"/>
              </a:lnSpc>
            </a:pPr>
            <a:r>
              <a:rPr lang="en-US" sz="229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 - Dynamic quantity adjustment.</a:t>
            </a:r>
          </a:p>
          <a:p>
            <a:pPr algn="l">
              <a:lnSpc>
                <a:spcPts val="3207"/>
              </a:lnSpc>
            </a:pPr>
            <a:r>
              <a:rPr lang="en-US" sz="229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 - Bill generation in PDF format.</a:t>
            </a:r>
          </a:p>
          <a:p>
            <a:pPr algn="l">
              <a:lnSpc>
                <a:spcPts val="3207"/>
              </a:lnSpc>
            </a:pPr>
            <a:r>
              <a:rPr lang="en-US" sz="229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 - Easy management of customer transactions. </a:t>
            </a:r>
          </a:p>
          <a:p>
            <a:pPr algn="l">
              <a:lnSpc>
                <a:spcPts val="3207"/>
              </a:lnSpc>
            </a:pPr>
          </a:p>
          <a:p>
            <a:pPr algn="l">
              <a:lnSpc>
                <a:spcPts val="3207"/>
              </a:lnSpc>
              <a:spcBef>
                <a:spcPct val="0"/>
              </a:spcBef>
            </a:pPr>
            <a:r>
              <a:rPr lang="en-US" sz="229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Ideal for small businesses seeking a simple and efficient billing solution.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5608" y="1753094"/>
            <a:ext cx="10067433" cy="1483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77"/>
              </a:lnSpc>
            </a:pPr>
            <a:r>
              <a:rPr lang="en-US" sz="9706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719761" y="4646507"/>
            <a:ext cx="8166853" cy="681625"/>
            <a:chOff x="0" y="0"/>
            <a:chExt cx="2150941" cy="1795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50941" cy="179523"/>
            </a:xfrm>
            <a:custGeom>
              <a:avLst/>
              <a:gdLst/>
              <a:ahLst/>
              <a:cxnLst/>
              <a:rect r="r" b="b" t="t" l="l"/>
              <a:pathLst>
                <a:path h="179523" w="2150941">
                  <a:moveTo>
                    <a:pt x="60670" y="0"/>
                  </a:moveTo>
                  <a:lnTo>
                    <a:pt x="2090271" y="0"/>
                  </a:lnTo>
                  <a:cubicBezTo>
                    <a:pt x="2123778" y="0"/>
                    <a:pt x="2150941" y="27163"/>
                    <a:pt x="2150941" y="60670"/>
                  </a:cubicBezTo>
                  <a:lnTo>
                    <a:pt x="2150941" y="118853"/>
                  </a:lnTo>
                  <a:cubicBezTo>
                    <a:pt x="2150941" y="134943"/>
                    <a:pt x="2144549" y="150375"/>
                    <a:pt x="2133171" y="161753"/>
                  </a:cubicBezTo>
                  <a:cubicBezTo>
                    <a:pt x="2121793" y="173131"/>
                    <a:pt x="2106361" y="179523"/>
                    <a:pt x="2090271" y="179523"/>
                  </a:cubicBezTo>
                  <a:lnTo>
                    <a:pt x="60670" y="179523"/>
                  </a:lnTo>
                  <a:cubicBezTo>
                    <a:pt x="27163" y="179523"/>
                    <a:pt x="0" y="152360"/>
                    <a:pt x="0" y="118853"/>
                  </a:cubicBezTo>
                  <a:lnTo>
                    <a:pt x="0" y="60670"/>
                  </a:lnTo>
                  <a:cubicBezTo>
                    <a:pt x="0" y="27163"/>
                    <a:pt x="27163" y="0"/>
                    <a:pt x="606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50941" cy="217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574588" y="1114107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74588" y="3202422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574588" y="7232930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04850" y="764660"/>
            <a:ext cx="5302828" cy="5336179"/>
          </a:xfrm>
          <a:custGeom>
            <a:avLst/>
            <a:gdLst/>
            <a:ahLst/>
            <a:cxnLst/>
            <a:rect r="r" b="b" t="t" l="l"/>
            <a:pathLst>
              <a:path h="5336179" w="5302828">
                <a:moveTo>
                  <a:pt x="0" y="0"/>
                </a:moveTo>
                <a:lnTo>
                  <a:pt x="5302828" y="0"/>
                </a:lnTo>
                <a:lnTo>
                  <a:pt x="5302828" y="5336179"/>
                </a:lnTo>
                <a:lnTo>
                  <a:pt x="0" y="53361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464920" y="971550"/>
            <a:ext cx="8269455" cy="8480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5590" indent="-317795" lvl="1">
              <a:lnSpc>
                <a:spcPts val="4121"/>
              </a:lnSpc>
              <a:buFont typeface="Arial"/>
              <a:buChar char="•"/>
            </a:pPr>
            <a:r>
              <a:rPr lang="en-US" b="true" sz="2943">
                <a:solidFill>
                  <a:srgbClr val="FF9F29"/>
                </a:solidFill>
                <a:latin typeface="Lato Bold"/>
                <a:ea typeface="Lato Bold"/>
                <a:cs typeface="Lato Bold"/>
                <a:sym typeface="Lato Bold"/>
              </a:rPr>
              <a:t>Manual Billing Inefficiencies:</a:t>
            </a:r>
            <a:r>
              <a:rPr lang="en-US" sz="2943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Traditional billing processes in small retail stores are often time-consuming and prone to errors.</a:t>
            </a:r>
          </a:p>
          <a:p>
            <a:pPr algn="l">
              <a:lnSpc>
                <a:spcPts val="4121"/>
              </a:lnSpc>
            </a:pPr>
          </a:p>
          <a:p>
            <a:pPr algn="l" marL="606701" indent="-303350" lvl="1">
              <a:lnSpc>
                <a:spcPts val="3934"/>
              </a:lnSpc>
              <a:buFont typeface="Arial"/>
              <a:buChar char="•"/>
            </a:pPr>
            <a:r>
              <a:rPr lang="en-US" b="true" sz="2810">
                <a:solidFill>
                  <a:srgbClr val="FF9F29"/>
                </a:solidFill>
                <a:latin typeface="Lato Bold"/>
                <a:ea typeface="Lato Bold"/>
                <a:cs typeface="Lato Bold"/>
                <a:sym typeface="Lato Bold"/>
              </a:rPr>
              <a:t>Need for Automation:</a:t>
            </a:r>
            <a:r>
              <a:rPr lang="en-US" b="true" sz="2810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281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Calculating total amounts, applying taxes, and generating bills manually can lead to inaccuracies and delays.</a:t>
            </a:r>
          </a:p>
          <a:p>
            <a:pPr algn="l">
              <a:lnSpc>
                <a:spcPts val="3934"/>
              </a:lnSpc>
            </a:pPr>
          </a:p>
          <a:p>
            <a:pPr algn="l" marL="606701" indent="-303350" lvl="1">
              <a:lnSpc>
                <a:spcPts val="3934"/>
              </a:lnSpc>
              <a:buFont typeface="Arial"/>
              <a:buChar char="•"/>
            </a:pPr>
            <a:r>
              <a:rPr lang="en-US" b="true" sz="2810">
                <a:solidFill>
                  <a:srgbClr val="FF9F29"/>
                </a:solidFill>
                <a:latin typeface="Lato Bold"/>
                <a:ea typeface="Lato Bold"/>
                <a:cs typeface="Lato Bold"/>
                <a:sym typeface="Lato Bold"/>
              </a:rPr>
              <a:t>User Convenience:</a:t>
            </a:r>
            <a:r>
              <a:rPr lang="en-US" sz="281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Lack of an easy-to-use system for store owners to quickly generate and save bills.</a:t>
            </a:r>
          </a:p>
          <a:p>
            <a:pPr algn="l">
              <a:lnSpc>
                <a:spcPts val="3934"/>
              </a:lnSpc>
            </a:pPr>
          </a:p>
          <a:p>
            <a:pPr algn="l" marL="606701" indent="-303350" lvl="1">
              <a:lnSpc>
                <a:spcPts val="393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810">
                <a:solidFill>
                  <a:srgbClr val="FF9F29"/>
                </a:solidFill>
                <a:latin typeface="Lato Bold"/>
                <a:ea typeface="Lato Bold"/>
                <a:cs typeface="Lato Bold"/>
                <a:sym typeface="Lato Bold"/>
              </a:rPr>
              <a:t>Solution:</a:t>
            </a:r>
            <a:r>
              <a:rPr lang="en-US" sz="281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A simple, automated billing software that streamlines the entire billing process with dynamic product management and automated calculations.</a:t>
            </a:r>
          </a:p>
          <a:p>
            <a:pPr algn="l">
              <a:lnSpc>
                <a:spcPts val="3934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704850" y="6643910"/>
            <a:ext cx="7433675" cy="2808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74"/>
              </a:lnSpc>
            </a:pPr>
            <a:r>
              <a:rPr lang="en-US" sz="9613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 STATEMENT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8574588" y="5143500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51360" y="3350210"/>
            <a:ext cx="3748209" cy="4114800"/>
          </a:xfrm>
          <a:custGeom>
            <a:avLst/>
            <a:gdLst/>
            <a:ahLst/>
            <a:cxnLst/>
            <a:rect r="r" b="b" t="t" l="l"/>
            <a:pathLst>
              <a:path h="4114800" w="3748209">
                <a:moveTo>
                  <a:pt x="0" y="0"/>
                </a:moveTo>
                <a:lnTo>
                  <a:pt x="3748209" y="0"/>
                </a:lnTo>
                <a:lnTo>
                  <a:pt x="37482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60535" y="3019425"/>
            <a:ext cx="12440424" cy="6063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0286" indent="-340143" lvl="1">
              <a:lnSpc>
                <a:spcPts val="4411"/>
              </a:lnSpc>
              <a:buFont typeface="Arial"/>
              <a:buChar char="•"/>
            </a:pPr>
            <a:r>
              <a:rPr lang="en-US" b="true" sz="3150">
                <a:solidFill>
                  <a:srgbClr val="FF9F29"/>
                </a:solidFill>
                <a:latin typeface="Lato Bold"/>
                <a:ea typeface="Lato Bold"/>
                <a:cs typeface="Lato Bold"/>
                <a:sym typeface="Lato Bold"/>
              </a:rPr>
              <a:t>User-Friendly Interface:</a:t>
            </a:r>
            <a:r>
              <a:rPr lang="en-US" sz="31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Simple, intuitive design using Tkinter for easy navigation.</a:t>
            </a:r>
          </a:p>
          <a:p>
            <a:pPr algn="l" marL="680286" indent="-340143" lvl="1">
              <a:lnSpc>
                <a:spcPts val="4411"/>
              </a:lnSpc>
              <a:buFont typeface="Arial"/>
              <a:buChar char="•"/>
            </a:pPr>
            <a:r>
              <a:rPr lang="en-US" b="true" sz="3150">
                <a:solidFill>
                  <a:srgbClr val="FF9F29"/>
                </a:solidFill>
                <a:latin typeface="Lato Bold"/>
                <a:ea typeface="Lato Bold"/>
                <a:cs typeface="Lato Bold"/>
                <a:sym typeface="Lato Bold"/>
              </a:rPr>
              <a:t>Dynamic Quantity Adjustment:</a:t>
            </a:r>
            <a:r>
              <a:rPr lang="en-US" sz="31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Users can increase or decrease item quantities in real-time.</a:t>
            </a:r>
          </a:p>
          <a:p>
            <a:pPr algn="l" marL="680286" indent="-340143" lvl="1">
              <a:lnSpc>
                <a:spcPts val="4411"/>
              </a:lnSpc>
              <a:buFont typeface="Arial"/>
              <a:buChar char="•"/>
            </a:pPr>
            <a:r>
              <a:rPr lang="en-US" sz="3150">
                <a:solidFill>
                  <a:srgbClr val="FF9F29"/>
                </a:solidFill>
                <a:latin typeface="Lato"/>
                <a:ea typeface="Lato"/>
                <a:cs typeface="Lato"/>
                <a:sym typeface="Lato"/>
              </a:rPr>
              <a:t>Automated Calculations:</a:t>
            </a:r>
            <a:r>
              <a:rPr lang="en-US" sz="31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Total price and tax are calculated automatically based on selected items.</a:t>
            </a:r>
          </a:p>
          <a:p>
            <a:pPr algn="l" marL="680286" indent="-340143" lvl="1">
              <a:lnSpc>
                <a:spcPts val="4411"/>
              </a:lnSpc>
              <a:buFont typeface="Arial"/>
              <a:buChar char="•"/>
            </a:pPr>
            <a:r>
              <a:rPr lang="en-US" b="true" sz="3150">
                <a:solidFill>
                  <a:srgbClr val="FF9F29"/>
                </a:solidFill>
                <a:latin typeface="Lato Bold"/>
                <a:ea typeface="Lato Bold"/>
                <a:cs typeface="Lato Bold"/>
                <a:sym typeface="Lato Bold"/>
              </a:rPr>
              <a:t>Bill Generation:</a:t>
            </a:r>
            <a:r>
              <a:rPr lang="en-US" sz="31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Final bills are saved directly as PDF files for easy storage and printing.</a:t>
            </a:r>
          </a:p>
          <a:p>
            <a:pPr algn="l" marL="680286" indent="-340143" lvl="1">
              <a:lnSpc>
                <a:spcPts val="441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150">
                <a:solidFill>
                  <a:srgbClr val="FF9F29"/>
                </a:solidFill>
                <a:latin typeface="Lato Bold"/>
                <a:ea typeface="Lato Bold"/>
                <a:cs typeface="Lato Bold"/>
                <a:sym typeface="Lato Bold"/>
              </a:rPr>
              <a:t>Error Handling:</a:t>
            </a:r>
            <a:r>
              <a:rPr lang="en-US" sz="31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Ensures valid input for quantities, preventing common user mistakes.</a:t>
            </a:r>
          </a:p>
          <a:p>
            <a:pPr algn="l">
              <a:lnSpc>
                <a:spcPts val="4411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49745"/>
            <a:ext cx="14796764" cy="1906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61"/>
              </a:lnSpc>
            </a:pPr>
            <a:r>
              <a:rPr lang="en-US" sz="1251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KEY FEATURES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30997" y="2456061"/>
            <a:ext cx="6823913" cy="839660"/>
            <a:chOff x="0" y="0"/>
            <a:chExt cx="1797245" cy="2211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97245" cy="221145"/>
            </a:xfrm>
            <a:custGeom>
              <a:avLst/>
              <a:gdLst/>
              <a:ahLst/>
              <a:cxnLst/>
              <a:rect r="r" b="b" t="t" l="l"/>
              <a:pathLst>
                <a:path h="221145" w="17972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30997" y="3489505"/>
            <a:ext cx="6823913" cy="2112056"/>
            <a:chOff x="0" y="0"/>
            <a:chExt cx="1797245" cy="5562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97245" cy="556262"/>
            </a:xfrm>
            <a:custGeom>
              <a:avLst/>
              <a:gdLst/>
              <a:ahLst/>
              <a:cxnLst/>
              <a:rect r="r" b="b" t="t" l="l"/>
              <a:pathLst>
                <a:path h="556262" w="1797245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950446" y="2645563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633090" y="2456061"/>
            <a:ext cx="6823913" cy="839660"/>
            <a:chOff x="0" y="0"/>
            <a:chExt cx="1797245" cy="22114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97245" cy="221145"/>
            </a:xfrm>
            <a:custGeom>
              <a:avLst/>
              <a:gdLst/>
              <a:ahLst/>
              <a:cxnLst/>
              <a:rect r="r" b="b" t="t" l="l"/>
              <a:pathLst>
                <a:path h="221145" w="17972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F9F29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633090" y="3489505"/>
            <a:ext cx="6823913" cy="2112056"/>
            <a:chOff x="0" y="0"/>
            <a:chExt cx="1797245" cy="5562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97245" cy="556262"/>
            </a:xfrm>
            <a:custGeom>
              <a:avLst/>
              <a:gdLst/>
              <a:ahLst/>
              <a:cxnLst/>
              <a:rect r="r" b="b" t="t" l="l"/>
              <a:pathLst>
                <a:path h="556262" w="1797245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F9F29"/>
            </a:solidFill>
            <a:ln w="38100" cap="sq">
              <a:solidFill>
                <a:srgbClr val="FFD944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830997" y="6287361"/>
            <a:ext cx="6823913" cy="839660"/>
            <a:chOff x="0" y="0"/>
            <a:chExt cx="1797245" cy="22114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97245" cy="221145"/>
            </a:xfrm>
            <a:custGeom>
              <a:avLst/>
              <a:gdLst/>
              <a:ahLst/>
              <a:cxnLst/>
              <a:rect r="r" b="b" t="t" l="l"/>
              <a:pathLst>
                <a:path h="221145" w="17972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830997" y="7320805"/>
            <a:ext cx="6823913" cy="2112056"/>
            <a:chOff x="0" y="0"/>
            <a:chExt cx="1797245" cy="55626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797245" cy="556262"/>
            </a:xfrm>
            <a:custGeom>
              <a:avLst/>
              <a:gdLst/>
              <a:ahLst/>
              <a:cxnLst/>
              <a:rect r="r" b="b" t="t" l="l"/>
              <a:pathLst>
                <a:path h="556262" w="1797245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7950446" y="6476864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9633090" y="6287361"/>
            <a:ext cx="6823913" cy="839660"/>
            <a:chOff x="0" y="0"/>
            <a:chExt cx="1797245" cy="22114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797245" cy="221145"/>
            </a:xfrm>
            <a:custGeom>
              <a:avLst/>
              <a:gdLst/>
              <a:ahLst/>
              <a:cxnLst/>
              <a:rect r="r" b="b" t="t" l="l"/>
              <a:pathLst>
                <a:path h="221145" w="17972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633090" y="7320805"/>
            <a:ext cx="6823913" cy="2112056"/>
            <a:chOff x="0" y="0"/>
            <a:chExt cx="1797245" cy="55626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797245" cy="556262"/>
            </a:xfrm>
            <a:custGeom>
              <a:avLst/>
              <a:gdLst/>
              <a:ahLst/>
              <a:cxnLst/>
              <a:rect r="r" b="b" t="t" l="l"/>
              <a:pathLst>
                <a:path h="556262" w="1797245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15753800" y="6476864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5764658" y="2647291"/>
            <a:ext cx="446341" cy="457200"/>
          </a:xfrm>
          <a:custGeom>
            <a:avLst/>
            <a:gdLst/>
            <a:ahLst/>
            <a:cxnLst/>
            <a:rect r="r" b="b" t="t" l="l"/>
            <a:pathLst>
              <a:path h="457200" w="446341">
                <a:moveTo>
                  <a:pt x="0" y="0"/>
                </a:moveTo>
                <a:lnTo>
                  <a:pt x="446342" y="0"/>
                </a:lnTo>
                <a:lnTo>
                  <a:pt x="446342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2306861" y="2631416"/>
            <a:ext cx="385414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AUTOMATE BILLING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306861" y="3804805"/>
            <a:ext cx="5872185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C</a:t>
            </a:r>
            <a:r>
              <a:rPr lang="en-US" b="true" sz="24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reate a user-friendly system to automate the billing process for small retail stores.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0" y="371189"/>
            <a:ext cx="18288000" cy="1579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38"/>
              </a:lnSpc>
            </a:pPr>
            <a:r>
              <a:rPr lang="en-US" b="true" sz="10399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OBJECTIVES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108954" y="2631416"/>
            <a:ext cx="4270628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9F29"/>
                </a:solidFill>
                <a:latin typeface="Lato Bold"/>
                <a:ea typeface="Lato Bold"/>
                <a:cs typeface="Lato Bold"/>
                <a:sym typeface="Lato Bold"/>
              </a:rPr>
              <a:t>PRODUCT MANAGEMENT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108954" y="3804805"/>
            <a:ext cx="5872185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Allow dynamic input of product quantities with automatic total calculation.</a:t>
            </a:r>
          </a:p>
          <a:p>
            <a:pPr algn="ctr">
              <a:lnSpc>
                <a:spcPts val="3499"/>
              </a:lnSpc>
            </a:pPr>
          </a:p>
          <a:p>
            <a:pPr algn="ctr">
              <a:lnSpc>
                <a:spcPts val="3499"/>
              </a:lnSpc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2306861" y="6462716"/>
            <a:ext cx="4414860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ERROR-FREE CALCULATIONS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306861" y="7771361"/>
            <a:ext cx="5872185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Ensure accurate and real-time updates for total price and tax during billing.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108954" y="6462716"/>
            <a:ext cx="385414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BILL GENERATION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108954" y="7771361"/>
            <a:ext cx="5872185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Generate and save bills quickly in PDF format for easy record-keeping.</a:t>
            </a:r>
          </a:p>
          <a:p>
            <a:pPr algn="ctr">
              <a:lnSpc>
                <a:spcPts val="3499"/>
              </a:lnSpc>
            </a:pPr>
          </a:p>
          <a:p>
            <a:pPr algn="ctr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3064" y="3837502"/>
            <a:ext cx="8029918" cy="5960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3651" indent="-331826" lvl="1">
              <a:lnSpc>
                <a:spcPts val="4303"/>
              </a:lnSpc>
              <a:buFont typeface="Arial"/>
              <a:buChar char="•"/>
            </a:pPr>
            <a:r>
              <a:rPr lang="en-US" b="true" sz="3073">
                <a:solidFill>
                  <a:srgbClr val="FF9F29"/>
                </a:solidFill>
                <a:latin typeface="Lato Bold"/>
                <a:ea typeface="Lato Bold"/>
                <a:cs typeface="Lato Bold"/>
                <a:sym typeface="Lato Bold"/>
              </a:rPr>
              <a:t>Python:</a:t>
            </a:r>
            <a:r>
              <a:rPr lang="en-US" sz="3073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Core programming language for the application.</a:t>
            </a:r>
          </a:p>
          <a:p>
            <a:pPr algn="l" marL="663651" indent="-331826" lvl="1">
              <a:lnSpc>
                <a:spcPts val="4303"/>
              </a:lnSpc>
              <a:buFont typeface="Arial"/>
              <a:buChar char="•"/>
            </a:pPr>
            <a:r>
              <a:rPr lang="en-US" b="true" sz="3073">
                <a:solidFill>
                  <a:srgbClr val="FF9F29"/>
                </a:solidFill>
                <a:latin typeface="Lato Bold"/>
                <a:ea typeface="Lato Bold"/>
                <a:cs typeface="Lato Bold"/>
                <a:sym typeface="Lato Bold"/>
              </a:rPr>
              <a:t>Tkinter:</a:t>
            </a:r>
            <a:r>
              <a:rPr lang="en-US" sz="3073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GUI library used for creating the application interface.</a:t>
            </a:r>
          </a:p>
          <a:p>
            <a:pPr algn="l" marL="663651" indent="-331826" lvl="1">
              <a:lnSpc>
                <a:spcPts val="4303"/>
              </a:lnSpc>
              <a:buFont typeface="Arial"/>
              <a:buChar char="•"/>
            </a:pPr>
            <a:r>
              <a:rPr lang="en-US" b="true" sz="3073">
                <a:solidFill>
                  <a:srgbClr val="FF9F29"/>
                </a:solidFill>
                <a:latin typeface="Lato Bold"/>
                <a:ea typeface="Lato Bold"/>
                <a:cs typeface="Lato Bold"/>
                <a:sym typeface="Lato Bold"/>
              </a:rPr>
              <a:t>FPDF:</a:t>
            </a:r>
            <a:r>
              <a:rPr lang="en-US" sz="3073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Python library used to generate PDF bills.</a:t>
            </a:r>
          </a:p>
          <a:p>
            <a:pPr algn="l" marL="663651" indent="-331826" lvl="1">
              <a:lnSpc>
                <a:spcPts val="4303"/>
              </a:lnSpc>
              <a:buFont typeface="Arial"/>
              <a:buChar char="•"/>
            </a:pPr>
            <a:r>
              <a:rPr lang="en-US" b="true" sz="3073">
                <a:solidFill>
                  <a:srgbClr val="FF9F29"/>
                </a:solidFill>
                <a:latin typeface="Lato Bold"/>
                <a:ea typeface="Lato Bold"/>
                <a:cs typeface="Lato Bold"/>
                <a:sym typeface="Lato Bold"/>
              </a:rPr>
              <a:t>Random:</a:t>
            </a:r>
            <a:r>
              <a:rPr lang="en-US" sz="3073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Python module to generate unique bill numbers.</a:t>
            </a:r>
          </a:p>
          <a:p>
            <a:pPr algn="l" marL="663651" indent="-331826" lvl="1">
              <a:lnSpc>
                <a:spcPts val="4303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73">
                <a:solidFill>
                  <a:srgbClr val="FF9F29"/>
                </a:solidFill>
                <a:latin typeface="Lato Bold"/>
                <a:ea typeface="Lato Bold"/>
                <a:cs typeface="Lato Bold"/>
                <a:sym typeface="Lato Bold"/>
              </a:rPr>
              <a:t>PIL (Pillow):</a:t>
            </a:r>
            <a:r>
              <a:rPr lang="en-US" sz="3073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For saving the generated PDF file.</a:t>
            </a:r>
          </a:p>
          <a:p>
            <a:pPr algn="l">
              <a:lnSpc>
                <a:spcPts val="4303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942975" y="503686"/>
            <a:ext cx="9958156" cy="2964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65"/>
              </a:lnSpc>
            </a:pPr>
            <a:r>
              <a:rPr lang="en-US" sz="1015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TECHNOLOGY STACK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996055" y="1548245"/>
            <a:ext cx="7710055" cy="7710055"/>
            <a:chOff x="0" y="0"/>
            <a:chExt cx="10280073" cy="10280073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0280073" cy="10280073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100" cap="sq">
                <a:solidFill>
                  <a:srgbClr val="E5E1DA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519978" y="146581"/>
              <a:ext cx="8155875" cy="8155875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100" cap="sq">
                <a:solidFill>
                  <a:srgbClr val="E5E1DA"/>
                </a:soli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1130327" y="295331"/>
              <a:ext cx="5754752" cy="5754752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100" cap="sq">
                <a:solidFill>
                  <a:srgbClr val="E5E1DA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-1906815">
              <a:off x="5271220" y="8080956"/>
              <a:ext cx="3589705" cy="11275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902"/>
                </a:lnSpc>
                <a:spcBef>
                  <a:spcPct val="0"/>
                </a:spcBef>
              </a:pPr>
              <a:r>
                <a:rPr lang="en-US" sz="4215">
                  <a:solidFill>
                    <a:srgbClr val="FF9F29"/>
                  </a:solidFill>
                  <a:latin typeface="Lato"/>
                  <a:ea typeface="Lato"/>
                  <a:cs typeface="Lato"/>
                  <a:sym typeface="Lato"/>
                </a:rPr>
                <a:t>PIL (Pillow)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-1594631">
              <a:off x="4749144" y="6449965"/>
              <a:ext cx="2407650" cy="9598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46"/>
                </a:lnSpc>
                <a:spcBef>
                  <a:spcPct val="0"/>
                </a:spcBef>
              </a:pPr>
              <a:r>
                <a:rPr lang="en-US" sz="3747">
                  <a:solidFill>
                    <a:srgbClr val="FF9F29"/>
                  </a:solidFill>
                  <a:latin typeface="Lato"/>
                  <a:ea typeface="Lato"/>
                  <a:cs typeface="Lato"/>
                  <a:sym typeface="Lato"/>
                </a:rPr>
                <a:t>Random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-1277786">
              <a:off x="4119603" y="4627360"/>
              <a:ext cx="1492230" cy="801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90"/>
                </a:lnSpc>
                <a:spcBef>
                  <a:spcPct val="0"/>
                </a:spcBef>
              </a:pPr>
              <a:r>
                <a:rPr lang="en-US" sz="3279">
                  <a:solidFill>
                    <a:srgbClr val="FF9F29"/>
                  </a:solidFill>
                  <a:latin typeface="Lato"/>
                  <a:ea typeface="Lato"/>
                  <a:cs typeface="Lato"/>
                  <a:sym typeface="Lato"/>
                </a:rPr>
                <a:t>FPDF</a:t>
              </a:r>
            </a:p>
          </p:txBody>
        </p:sp>
        <p:grpSp>
          <p:nvGrpSpPr>
            <p:cNvPr name="Group 17" id="17"/>
            <p:cNvGrpSpPr/>
            <p:nvPr/>
          </p:nvGrpSpPr>
          <p:grpSpPr>
            <a:xfrm rot="0">
              <a:off x="1606337" y="478245"/>
              <a:ext cx="3919879" cy="3919879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100" cap="sq">
                <a:solidFill>
                  <a:srgbClr val="E5E1DA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1961965" y="478245"/>
              <a:ext cx="2799389" cy="2799389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100" cap="sq">
                <a:solidFill>
                  <a:srgbClr val="E5E1DA"/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-1277786">
              <a:off x="3430717" y="3162074"/>
              <a:ext cx="1680440" cy="8084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34"/>
                </a:lnSpc>
                <a:spcBef>
                  <a:spcPct val="0"/>
                </a:spcBef>
              </a:pPr>
              <a:r>
                <a:rPr lang="en-US" sz="2810">
                  <a:solidFill>
                    <a:srgbClr val="FF9F29"/>
                  </a:solidFill>
                  <a:latin typeface="Lato"/>
                  <a:ea typeface="Lato"/>
                  <a:cs typeface="Lato"/>
                  <a:sym typeface="Lato"/>
                </a:rPr>
                <a:t>Tkinter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-1277786">
              <a:off x="2997464" y="2139835"/>
              <a:ext cx="1393076" cy="6666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79"/>
                </a:lnSpc>
                <a:spcBef>
                  <a:spcPct val="0"/>
                </a:spcBef>
              </a:pPr>
              <a:r>
                <a:rPr lang="en-US" sz="2342">
                  <a:solidFill>
                    <a:srgbClr val="FF9F29"/>
                  </a:solidFill>
                  <a:latin typeface="Lato"/>
                  <a:ea typeface="Lato"/>
                  <a:cs typeface="Lato"/>
                  <a:sym typeface="Lato"/>
                </a:rPr>
                <a:t>Python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92416" y="3132575"/>
            <a:ext cx="6188862" cy="2961051"/>
            <a:chOff x="0" y="0"/>
            <a:chExt cx="1629988" cy="779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29988" cy="779865"/>
            </a:xfrm>
            <a:custGeom>
              <a:avLst/>
              <a:gdLst/>
              <a:ahLst/>
              <a:cxnLst/>
              <a:rect r="r" b="b" t="t" l="l"/>
              <a:pathLst>
                <a:path h="779865" w="1629988">
                  <a:moveTo>
                    <a:pt x="25019" y="0"/>
                  </a:moveTo>
                  <a:lnTo>
                    <a:pt x="1604970" y="0"/>
                  </a:lnTo>
                  <a:cubicBezTo>
                    <a:pt x="1611605" y="0"/>
                    <a:pt x="1617969" y="2636"/>
                    <a:pt x="1622661" y="7328"/>
                  </a:cubicBezTo>
                  <a:cubicBezTo>
                    <a:pt x="1627353" y="12020"/>
                    <a:pt x="1629988" y="18383"/>
                    <a:pt x="1629988" y="25019"/>
                  </a:cubicBezTo>
                  <a:lnTo>
                    <a:pt x="1629988" y="754846"/>
                  </a:lnTo>
                  <a:cubicBezTo>
                    <a:pt x="1629988" y="761482"/>
                    <a:pt x="1627353" y="767845"/>
                    <a:pt x="1622661" y="772537"/>
                  </a:cubicBezTo>
                  <a:cubicBezTo>
                    <a:pt x="1617969" y="777229"/>
                    <a:pt x="1611605" y="779865"/>
                    <a:pt x="1604970" y="779865"/>
                  </a:cubicBezTo>
                  <a:lnTo>
                    <a:pt x="25019" y="779865"/>
                  </a:lnTo>
                  <a:cubicBezTo>
                    <a:pt x="18383" y="779865"/>
                    <a:pt x="12020" y="777229"/>
                    <a:pt x="7328" y="772537"/>
                  </a:cubicBezTo>
                  <a:cubicBezTo>
                    <a:pt x="2636" y="767845"/>
                    <a:pt x="0" y="761482"/>
                    <a:pt x="0" y="754846"/>
                  </a:cubicBezTo>
                  <a:lnTo>
                    <a:pt x="0" y="25019"/>
                  </a:lnTo>
                  <a:cubicBezTo>
                    <a:pt x="0" y="18383"/>
                    <a:pt x="2636" y="12020"/>
                    <a:pt x="7328" y="7328"/>
                  </a:cubicBezTo>
                  <a:cubicBezTo>
                    <a:pt x="12020" y="2636"/>
                    <a:pt x="18383" y="0"/>
                    <a:pt x="25019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29988" cy="817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419811" y="4161256"/>
            <a:ext cx="5445149" cy="1702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2203" indent="-211102" lvl="1">
              <a:lnSpc>
                <a:spcPts val="2737"/>
              </a:lnSpc>
              <a:buFont typeface="Arial"/>
              <a:buChar char="•"/>
            </a:pPr>
            <a:r>
              <a:rPr lang="en-US" sz="1955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Simple, easy-to-navigate interface for billing.</a:t>
            </a:r>
          </a:p>
          <a:p>
            <a:pPr algn="l" marL="422203" indent="-211102" lvl="1">
              <a:lnSpc>
                <a:spcPts val="2737"/>
              </a:lnSpc>
              <a:buFont typeface="Arial"/>
              <a:buChar char="•"/>
            </a:pPr>
            <a:r>
              <a:rPr lang="en-US" sz="1955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Fields for customer details and product quantities.</a:t>
            </a:r>
          </a:p>
          <a:p>
            <a:pPr algn="l" marL="422203" indent="-211102" lvl="1">
              <a:lnSpc>
                <a:spcPts val="2737"/>
              </a:lnSpc>
              <a:spcBef>
                <a:spcPct val="0"/>
              </a:spcBef>
              <a:buFont typeface="Arial"/>
              <a:buChar char="•"/>
            </a:pPr>
            <a:r>
              <a:rPr lang="en-US" sz="1955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Bill display area with automatic scrolling.</a:t>
            </a:r>
          </a:p>
          <a:p>
            <a:pPr algn="l">
              <a:lnSpc>
                <a:spcPts val="2737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586066" y="3502991"/>
            <a:ext cx="544514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Tkinter GUI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787" y="945000"/>
            <a:ext cx="18146425" cy="1517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24"/>
              </a:lnSpc>
            </a:pPr>
            <a:r>
              <a:rPr lang="en-US" b="true" sz="10022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USER INTERFACE DESIGN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049569" y="6573340"/>
            <a:ext cx="6188862" cy="2961051"/>
            <a:chOff x="0" y="0"/>
            <a:chExt cx="1629988" cy="7798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29988" cy="779865"/>
            </a:xfrm>
            <a:custGeom>
              <a:avLst/>
              <a:gdLst/>
              <a:ahLst/>
              <a:cxnLst/>
              <a:rect r="r" b="b" t="t" l="l"/>
              <a:pathLst>
                <a:path h="779865" w="1629988">
                  <a:moveTo>
                    <a:pt x="25019" y="0"/>
                  </a:moveTo>
                  <a:lnTo>
                    <a:pt x="1604970" y="0"/>
                  </a:lnTo>
                  <a:cubicBezTo>
                    <a:pt x="1611605" y="0"/>
                    <a:pt x="1617969" y="2636"/>
                    <a:pt x="1622661" y="7328"/>
                  </a:cubicBezTo>
                  <a:cubicBezTo>
                    <a:pt x="1627353" y="12020"/>
                    <a:pt x="1629988" y="18383"/>
                    <a:pt x="1629988" y="25019"/>
                  </a:cubicBezTo>
                  <a:lnTo>
                    <a:pt x="1629988" y="754846"/>
                  </a:lnTo>
                  <a:cubicBezTo>
                    <a:pt x="1629988" y="761482"/>
                    <a:pt x="1627353" y="767845"/>
                    <a:pt x="1622661" y="772537"/>
                  </a:cubicBezTo>
                  <a:cubicBezTo>
                    <a:pt x="1617969" y="777229"/>
                    <a:pt x="1611605" y="779865"/>
                    <a:pt x="1604970" y="779865"/>
                  </a:cubicBezTo>
                  <a:lnTo>
                    <a:pt x="25019" y="779865"/>
                  </a:lnTo>
                  <a:cubicBezTo>
                    <a:pt x="18383" y="779865"/>
                    <a:pt x="12020" y="777229"/>
                    <a:pt x="7328" y="772537"/>
                  </a:cubicBezTo>
                  <a:cubicBezTo>
                    <a:pt x="2636" y="767845"/>
                    <a:pt x="0" y="761482"/>
                    <a:pt x="0" y="754846"/>
                  </a:cubicBezTo>
                  <a:lnTo>
                    <a:pt x="0" y="25019"/>
                  </a:lnTo>
                  <a:cubicBezTo>
                    <a:pt x="0" y="18383"/>
                    <a:pt x="2636" y="12020"/>
                    <a:pt x="7328" y="7328"/>
                  </a:cubicBezTo>
                  <a:cubicBezTo>
                    <a:pt x="12020" y="2636"/>
                    <a:pt x="18383" y="0"/>
                    <a:pt x="25019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F9F29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629988" cy="817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256182" y="7594631"/>
            <a:ext cx="5445149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9F29"/>
                </a:solidFill>
                <a:latin typeface="Lato"/>
                <a:ea typeface="Lato"/>
                <a:cs typeface="Lato"/>
                <a:sym typeface="Lato"/>
              </a:rPr>
              <a:t>Real-time bill preview in the bill area.</a:t>
            </a:r>
          </a:p>
          <a:p>
            <a:pPr algn="l" marL="474979" indent="-237490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9F29"/>
                </a:solidFill>
                <a:latin typeface="Lato"/>
                <a:ea typeface="Lato"/>
                <a:cs typeface="Lato"/>
                <a:sym typeface="Lato"/>
              </a:rPr>
              <a:t>Option to generate and download the final bill as a PDF.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6443218" y="6943756"/>
            <a:ext cx="544514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9F29"/>
                </a:solidFill>
                <a:latin typeface="Lato Bold"/>
                <a:ea typeface="Lato Bold"/>
                <a:cs typeface="Lato Bold"/>
                <a:sym typeface="Lato Bold"/>
              </a:rPr>
              <a:t>Output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280794" y="3132575"/>
            <a:ext cx="6188862" cy="2961051"/>
            <a:chOff x="0" y="0"/>
            <a:chExt cx="1629988" cy="77986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29988" cy="779865"/>
            </a:xfrm>
            <a:custGeom>
              <a:avLst/>
              <a:gdLst/>
              <a:ahLst/>
              <a:cxnLst/>
              <a:rect r="r" b="b" t="t" l="l"/>
              <a:pathLst>
                <a:path h="779865" w="1629988">
                  <a:moveTo>
                    <a:pt x="25019" y="0"/>
                  </a:moveTo>
                  <a:lnTo>
                    <a:pt x="1604970" y="0"/>
                  </a:lnTo>
                  <a:cubicBezTo>
                    <a:pt x="1611605" y="0"/>
                    <a:pt x="1617969" y="2636"/>
                    <a:pt x="1622661" y="7328"/>
                  </a:cubicBezTo>
                  <a:cubicBezTo>
                    <a:pt x="1627353" y="12020"/>
                    <a:pt x="1629988" y="18383"/>
                    <a:pt x="1629988" y="25019"/>
                  </a:cubicBezTo>
                  <a:lnTo>
                    <a:pt x="1629988" y="754846"/>
                  </a:lnTo>
                  <a:cubicBezTo>
                    <a:pt x="1629988" y="761482"/>
                    <a:pt x="1627353" y="767845"/>
                    <a:pt x="1622661" y="772537"/>
                  </a:cubicBezTo>
                  <a:cubicBezTo>
                    <a:pt x="1617969" y="777229"/>
                    <a:pt x="1611605" y="779865"/>
                    <a:pt x="1604970" y="779865"/>
                  </a:cubicBezTo>
                  <a:lnTo>
                    <a:pt x="25019" y="779865"/>
                  </a:lnTo>
                  <a:cubicBezTo>
                    <a:pt x="18383" y="779865"/>
                    <a:pt x="12020" y="777229"/>
                    <a:pt x="7328" y="772537"/>
                  </a:cubicBezTo>
                  <a:cubicBezTo>
                    <a:pt x="2636" y="767845"/>
                    <a:pt x="0" y="761482"/>
                    <a:pt x="0" y="754846"/>
                  </a:cubicBezTo>
                  <a:lnTo>
                    <a:pt x="0" y="25019"/>
                  </a:lnTo>
                  <a:cubicBezTo>
                    <a:pt x="0" y="18383"/>
                    <a:pt x="2636" y="12020"/>
                    <a:pt x="7328" y="7328"/>
                  </a:cubicBezTo>
                  <a:cubicBezTo>
                    <a:pt x="12020" y="2636"/>
                    <a:pt x="18383" y="0"/>
                    <a:pt x="25019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629988" cy="817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528971" y="4136695"/>
            <a:ext cx="5460712" cy="175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9204" indent="-214602" lvl="1">
              <a:lnSpc>
                <a:spcPts val="2783"/>
              </a:lnSpc>
              <a:buFont typeface="Arial"/>
              <a:buChar char="•"/>
            </a:pPr>
            <a:r>
              <a:rPr lang="en-US" sz="1987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Customer name, phone number, and bill number.</a:t>
            </a:r>
          </a:p>
          <a:p>
            <a:pPr algn="l" marL="429204" indent="-214602" lvl="1">
              <a:lnSpc>
                <a:spcPts val="2783"/>
              </a:lnSpc>
              <a:spcBef>
                <a:spcPct val="0"/>
              </a:spcBef>
              <a:buFont typeface="Arial"/>
              <a:buChar char="•"/>
            </a:pPr>
            <a:r>
              <a:rPr lang="en-US" sz="1987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Product quantities with add/remove buttons.</a:t>
            </a:r>
          </a:p>
          <a:p>
            <a:pPr algn="l">
              <a:lnSpc>
                <a:spcPts val="2783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0674444" y="3502991"/>
            <a:ext cx="544514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Input Fields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2118" y="204655"/>
            <a:ext cx="7996396" cy="1336363"/>
            <a:chOff x="0" y="0"/>
            <a:chExt cx="2106047" cy="3519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06047" cy="351964"/>
            </a:xfrm>
            <a:custGeom>
              <a:avLst/>
              <a:gdLst/>
              <a:ahLst/>
              <a:cxnLst/>
              <a:rect r="r" b="b" t="t" l="l"/>
              <a:pathLst>
                <a:path h="351964" w="2106047">
                  <a:moveTo>
                    <a:pt x="58091" y="0"/>
                  </a:moveTo>
                  <a:lnTo>
                    <a:pt x="2047956" y="0"/>
                  </a:lnTo>
                  <a:cubicBezTo>
                    <a:pt x="2063363" y="0"/>
                    <a:pt x="2078138" y="6120"/>
                    <a:pt x="2089032" y="17014"/>
                  </a:cubicBezTo>
                  <a:cubicBezTo>
                    <a:pt x="2099926" y="27908"/>
                    <a:pt x="2106047" y="42684"/>
                    <a:pt x="2106047" y="58091"/>
                  </a:cubicBezTo>
                  <a:lnTo>
                    <a:pt x="2106047" y="293873"/>
                  </a:lnTo>
                  <a:cubicBezTo>
                    <a:pt x="2106047" y="325956"/>
                    <a:pt x="2080039" y="351964"/>
                    <a:pt x="2047956" y="351964"/>
                  </a:cubicBezTo>
                  <a:lnTo>
                    <a:pt x="58091" y="351964"/>
                  </a:lnTo>
                  <a:cubicBezTo>
                    <a:pt x="42684" y="351964"/>
                    <a:pt x="27908" y="345844"/>
                    <a:pt x="17014" y="334949"/>
                  </a:cubicBezTo>
                  <a:cubicBezTo>
                    <a:pt x="6120" y="324055"/>
                    <a:pt x="0" y="309280"/>
                    <a:pt x="0" y="293873"/>
                  </a:cubicBezTo>
                  <a:lnTo>
                    <a:pt x="0" y="58091"/>
                  </a:lnTo>
                  <a:cubicBezTo>
                    <a:pt x="0" y="26008"/>
                    <a:pt x="26008" y="0"/>
                    <a:pt x="58091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06047" cy="390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723881" y="1846118"/>
            <a:ext cx="8010208" cy="7938889"/>
            <a:chOff x="0" y="0"/>
            <a:chExt cx="2109684" cy="20909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09685" cy="2090901"/>
            </a:xfrm>
            <a:custGeom>
              <a:avLst/>
              <a:gdLst/>
              <a:ahLst/>
              <a:cxnLst/>
              <a:rect r="r" b="b" t="t" l="l"/>
              <a:pathLst>
                <a:path h="2090901" w="2109685">
                  <a:moveTo>
                    <a:pt x="19330" y="0"/>
                  </a:moveTo>
                  <a:lnTo>
                    <a:pt x="2090354" y="0"/>
                  </a:lnTo>
                  <a:cubicBezTo>
                    <a:pt x="2101030" y="0"/>
                    <a:pt x="2109685" y="8654"/>
                    <a:pt x="2109685" y="19330"/>
                  </a:cubicBezTo>
                  <a:lnTo>
                    <a:pt x="2109685" y="2071571"/>
                  </a:lnTo>
                  <a:cubicBezTo>
                    <a:pt x="2109685" y="2076697"/>
                    <a:pt x="2107648" y="2081614"/>
                    <a:pt x="2104023" y="2085239"/>
                  </a:cubicBezTo>
                  <a:cubicBezTo>
                    <a:pt x="2100398" y="2088864"/>
                    <a:pt x="2095481" y="2090901"/>
                    <a:pt x="2090354" y="2090901"/>
                  </a:cubicBezTo>
                  <a:lnTo>
                    <a:pt x="19330" y="2090901"/>
                  </a:lnTo>
                  <a:cubicBezTo>
                    <a:pt x="14203" y="2090901"/>
                    <a:pt x="9287" y="2088864"/>
                    <a:pt x="5662" y="2085239"/>
                  </a:cubicBezTo>
                  <a:cubicBezTo>
                    <a:pt x="2037" y="2081614"/>
                    <a:pt x="0" y="2076697"/>
                    <a:pt x="0" y="2071571"/>
                  </a:cubicBezTo>
                  <a:lnTo>
                    <a:pt x="0" y="19330"/>
                  </a:lnTo>
                  <a:cubicBezTo>
                    <a:pt x="0" y="14203"/>
                    <a:pt x="2037" y="9287"/>
                    <a:pt x="5662" y="5662"/>
                  </a:cubicBezTo>
                  <a:cubicBezTo>
                    <a:pt x="9287" y="2037"/>
                    <a:pt x="14203" y="0"/>
                    <a:pt x="19330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109684" cy="2129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543075" y="465329"/>
            <a:ext cx="2996427" cy="9319678"/>
          </a:xfrm>
          <a:custGeom>
            <a:avLst/>
            <a:gdLst/>
            <a:ahLst/>
            <a:cxnLst/>
            <a:rect r="r" b="b" t="t" l="l"/>
            <a:pathLst>
              <a:path h="9319678" w="2996427">
                <a:moveTo>
                  <a:pt x="0" y="0"/>
                </a:moveTo>
                <a:lnTo>
                  <a:pt x="2996427" y="0"/>
                </a:lnTo>
                <a:lnTo>
                  <a:pt x="2996427" y="9319678"/>
                </a:lnTo>
                <a:lnTo>
                  <a:pt x="0" y="9319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7" r="0" b="-168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986073" y="2100830"/>
            <a:ext cx="6973414" cy="7646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2500">
                <a:solidFill>
                  <a:srgbClr val="FF9F29"/>
                </a:solidFill>
                <a:latin typeface="Lato Bold"/>
                <a:ea typeface="Lato Bold"/>
                <a:cs typeface="Lato Bold"/>
                <a:sym typeface="Lato Bold"/>
              </a:rPr>
              <a:t>1. Start: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9F29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US" sz="2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- Application launches.</a:t>
            </a:r>
          </a:p>
          <a:p>
            <a:pPr algn="ctr">
              <a:lnSpc>
                <a:spcPts val="3360"/>
              </a:lnSpc>
            </a:pPr>
            <a:r>
              <a:rPr lang="en-US" b="true" sz="2400">
                <a:solidFill>
                  <a:srgbClr val="FF9F29"/>
                </a:solidFill>
                <a:latin typeface="Lato Bold"/>
                <a:ea typeface="Lato Bold"/>
                <a:cs typeface="Lato Bold"/>
                <a:sym typeface="Lato Bold"/>
              </a:rPr>
              <a:t>2. Customer Input: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9F29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US" sz="2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- Enter customer details: name, phone number, and bill number.</a:t>
            </a:r>
          </a:p>
          <a:p>
            <a:pPr algn="ctr">
              <a:lnSpc>
                <a:spcPts val="3360"/>
              </a:lnSpc>
            </a:pPr>
            <a:r>
              <a:rPr lang="en-US" b="true" sz="2400">
                <a:solidFill>
                  <a:srgbClr val="FF9F29"/>
                </a:solidFill>
                <a:latin typeface="Lato Bold"/>
                <a:ea typeface="Lato Bold"/>
                <a:cs typeface="Lato Bold"/>
                <a:sym typeface="Lato Bold"/>
              </a:rPr>
              <a:t>3. Product Selection: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9F29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US" sz="2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- Choose products from the list.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- Adjust quantities using increment/decrement buttons.</a:t>
            </a:r>
          </a:p>
          <a:p>
            <a:pPr algn="ctr">
              <a:lnSpc>
                <a:spcPts val="3360"/>
              </a:lnSpc>
            </a:pPr>
            <a:r>
              <a:rPr lang="en-US" b="true" sz="2400">
                <a:solidFill>
                  <a:srgbClr val="FF9F29"/>
                </a:solidFill>
                <a:latin typeface="Lato Bold"/>
                <a:ea typeface="Lato Bold"/>
                <a:cs typeface="Lato Bold"/>
                <a:sym typeface="Lato Bold"/>
              </a:rPr>
              <a:t>4. Bill Generation: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9F29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US" sz="2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- Click on "Total Bill" to calculate total price and tax.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- Display detailed bill in the bill area.</a:t>
            </a:r>
          </a:p>
          <a:p>
            <a:pPr algn="ctr">
              <a:lnSpc>
                <a:spcPts val="3500"/>
              </a:lnSpc>
            </a:pPr>
            <a:r>
              <a:rPr lang="en-US" b="true" sz="2500">
                <a:solidFill>
                  <a:srgbClr val="FF9F29"/>
                </a:solidFill>
                <a:latin typeface="Lato Bold"/>
                <a:ea typeface="Lato Bold"/>
                <a:cs typeface="Lato Bold"/>
                <a:sym typeface="Lato Bold"/>
              </a:rPr>
              <a:t>5. Save/Export: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9F29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US" sz="2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- Option to save the bill as a text file or download as PDF.</a:t>
            </a:r>
          </a:p>
          <a:p>
            <a:pPr algn="ctr">
              <a:lnSpc>
                <a:spcPts val="3500"/>
              </a:lnSpc>
            </a:pPr>
            <a:r>
              <a:rPr lang="en-US" b="true" sz="2500">
                <a:solidFill>
                  <a:srgbClr val="FF9F29"/>
                </a:solidFill>
                <a:latin typeface="Lato Bold"/>
                <a:ea typeface="Lato Bold"/>
                <a:cs typeface="Lato Bold"/>
                <a:sym typeface="Lato Bold"/>
              </a:rPr>
              <a:t>6. Clear/Exit: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9F29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US" sz="2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- Clear fields for a new transaction or exit the application.</a:t>
            </a:r>
          </a:p>
          <a:p>
            <a:pPr algn="ctr">
              <a:lnSpc>
                <a:spcPts val="3080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596623" y="4160639"/>
            <a:ext cx="3592777" cy="3309846"/>
          </a:xfrm>
          <a:custGeom>
            <a:avLst/>
            <a:gdLst/>
            <a:ahLst/>
            <a:cxnLst/>
            <a:rect r="r" b="b" t="t" l="l"/>
            <a:pathLst>
              <a:path h="3309846" w="3592777">
                <a:moveTo>
                  <a:pt x="0" y="0"/>
                </a:moveTo>
                <a:lnTo>
                  <a:pt x="3592778" y="0"/>
                </a:lnTo>
                <a:lnTo>
                  <a:pt x="3592778" y="3309847"/>
                </a:lnTo>
                <a:lnTo>
                  <a:pt x="0" y="33098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67192" y="52732"/>
            <a:ext cx="7706248" cy="1411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9"/>
              </a:lnSpc>
              <a:spcBef>
                <a:spcPct val="0"/>
              </a:spcBef>
            </a:pPr>
            <a:r>
              <a:rPr lang="en-US" b="true" sz="7799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SYSTEM </a:t>
            </a:r>
            <a:r>
              <a:rPr lang="en-US" b="true" sz="7799">
                <a:solidFill>
                  <a:srgbClr val="FF9F29"/>
                </a:solidFill>
                <a:latin typeface="Poppins Bold"/>
                <a:ea typeface="Poppins Bold"/>
                <a:cs typeface="Poppins Bold"/>
                <a:sym typeface="Poppins Bold"/>
              </a:rPr>
              <a:t>FLOW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DAGSEgWJPA8</dc:identifier>
  <dcterms:modified xsi:type="dcterms:W3CDTF">2011-08-01T06:04:30Z</dcterms:modified>
  <cp:revision>1</cp:revision>
  <dc:title>Black Elegant and Modern Startup Pitch Deck Presentation</dc:title>
</cp:coreProperties>
</file>